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8" r:id="rId6"/>
    <p:sldId id="269" r:id="rId7"/>
    <p:sldId id="270" r:id="rId8"/>
    <p:sldId id="262" r:id="rId9"/>
    <p:sldId id="260" r:id="rId10"/>
    <p:sldId id="261" r:id="rId11"/>
    <p:sldId id="266" r:id="rId12"/>
    <p:sldId id="263" r:id="rId13"/>
    <p:sldId id="267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5"/>
    <p:restoredTop sz="96327"/>
  </p:normalViewPr>
  <p:slideViewPr>
    <p:cSldViewPr snapToGrid="0" snapToObjects="1">
      <p:cViewPr varScale="1">
        <p:scale>
          <a:sx n="194" d="100"/>
          <a:sy n="194" d="100"/>
        </p:scale>
        <p:origin x="2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30B822-A2B8-D349-A9DE-E6AF99D14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3099A82-9DB5-B047-9580-6B571B8C6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5D76B8-9D25-F14F-950E-0CC27030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2B3078-0641-6A4D-9AE2-45F355C11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45EBDD-1E0C-E845-87B6-D6608DAC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327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D19236-B477-5049-BCC8-F2966C08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DCA5C3-7E7D-F641-AD84-B266F3BFB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6DE686-4429-4040-B5E5-89BC5801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AF68B1-AC05-A343-9C16-09B2FDCF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D61593-2427-1D4B-9C14-4C796A70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93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4508B8E-EAF3-8545-BC7A-0B087062A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78F5F5-A71A-9144-A9D8-1CDABF46D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7BA663-B947-424B-873B-04F568C4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A38F2-8D25-2844-9FA5-1484E537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33F8A9-D01B-E94A-B681-93DE211E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687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46BC86-8E83-814F-8BF6-6710F999E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E4E55C-18D5-A947-859D-69513BF33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E22DCE-22CD-0C40-8CAB-58C954F9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50B840-A8B6-3642-AD5C-50E98D97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41A7D2-74F4-0345-B534-C0107D8D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6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014FCB-A84E-1B43-8624-A36C7A58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4FE568-90A7-7943-AE50-C002D894F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078E4A-5E0B-014F-AE47-7C546D5B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E231FA-96F6-364D-A2CE-B869D44E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74C390-1709-144C-94EE-BDE2CCC2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89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3A6775-F216-7F49-B7A6-EF6BEA632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A2A316-EA45-F44F-96FD-8EE0BE979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1FE8675-DB14-0E46-B66E-41DD2F80C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6017D7C-3B19-F747-94C8-560EA46FB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AA3E83-5022-BD4F-8F5E-5AA448F3F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865169-B82C-5E45-A966-5A8980B3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806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94D951-5087-2945-8536-46C61344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7101E8-E214-DD4C-A0EB-638D42CFB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D0F026-526A-CF4D-9A84-E16B7B07E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2AD1AB0-98EC-FC49-B1EA-73BD1A1BF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FC08D51-A053-8C4A-BAF4-402B25D837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DF6ABDB-1526-194F-8303-6BE5B5D20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C51B212-8702-5D49-8AE6-44087047E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A500DCA-1BAD-AC44-873C-C9AC30A6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15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1E8CA6-6589-5440-BC38-31F1D489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DB13461-5266-B249-951B-F59025C9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BE4676-0525-1649-9459-CC0C73DB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57B44F-B871-0641-94E5-BC6B1AA1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33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964730-5AB4-4D4A-BD6F-196FA479B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49D0E63-FDFA-904C-A0B1-DCDF703F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261870-AF13-7C45-8300-8CA1A58A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17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A58DA8-4870-9D44-AF00-F061640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C7024C-6650-8B4A-AC7C-A96073E6A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A7FF42-EBF6-B444-B6DB-6EF98802D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9EC90E-D758-B842-944C-85C4EC203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791BC3-68FB-954A-AA03-069F6EB3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19C8C6-37EB-7E46-A732-69C6A754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116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101F83-907D-2847-BEE7-FDB632C0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25ABFA5-7B37-394C-9EE3-284245200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18D26E-217C-9E42-83DF-839E530A7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7A068EB-1CBA-6F45-8A34-A70E74324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FAD1F2-9FFE-2A45-BEA0-7F0FCA25E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21309C-2E98-4D43-B878-081BE845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44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F5AD8BA-AAA9-DA48-89B2-2D8C40BC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E9C790-AFC4-174C-A945-AE4AAE130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3C8F8E-69FD-5044-9354-8E8B88528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D4BEB-876A-AE48-B09C-223AF4638AD0}" type="datetimeFigureOut">
              <a:rPr lang="it-IT" smtClean="0"/>
              <a:t>26/05/21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738EB4-A70A-9E4E-87DF-BAE3C9775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AC32E6-FAB9-4246-AEF9-4C840E2AA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4EFC7-EFC1-CD42-BD05-A110710D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04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hyperlink" Target="https://italents.tv/tvmedia/live-meetin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upporto@phoenixholding.it" TargetMode="External"/><Relationship Id="rId5" Type="http://schemas.openxmlformats.org/officeDocument/2006/relationships/hyperlink" Target="https://italents.tv/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interni, elettronico&#10;&#10;Descrizione generata automaticamente">
            <a:extLst>
              <a:ext uri="{FF2B5EF4-FFF2-40B4-BE49-F238E27FC236}">
                <a16:creationId xmlns:a16="http://schemas.microsoft.com/office/drawing/2014/main" id="{54887DBD-793C-B349-AE71-557BD461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740"/>
            <a:ext cx="6918553" cy="668510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7238AE2-2A1A-C648-B181-152EDF91E1E6}"/>
              </a:ext>
            </a:extLst>
          </p:cNvPr>
          <p:cNvSpPr txBox="1"/>
          <p:nvPr/>
        </p:nvSpPr>
        <p:spPr>
          <a:xfrm>
            <a:off x="447639" y="5644085"/>
            <a:ext cx="3101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ITALENTS.TV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A630F7E-97B1-2F40-B7FB-301D75353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973" y="318950"/>
            <a:ext cx="2395225" cy="84799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BD277FF-0650-6E45-B0C5-CA340193C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946" y="65739"/>
            <a:ext cx="4837560" cy="67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9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7447F6-3FBA-7349-B0DE-77E5DF979771}"/>
              </a:ext>
            </a:extLst>
          </p:cNvPr>
          <p:cNvSpPr txBox="1"/>
          <p:nvPr/>
        </p:nvSpPr>
        <p:spPr>
          <a:xfrm>
            <a:off x="3613548" y="1063676"/>
            <a:ext cx="2579687" cy="16256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0" tIns="228600" rIns="228600" bIns="228600" numCol="1" spcCol="1270" anchor="ctr" anchorCtr="0">
            <a:noAutofit/>
          </a:bodyPr>
          <a:lstStyle/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6000" kern="1200" dirty="0"/>
          </a:p>
        </p:txBody>
      </p:sp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00D4BC14-6803-8B49-BDCA-22C00E905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759887"/>
              </p:ext>
            </p:extLst>
          </p:nvPr>
        </p:nvGraphicFramePr>
        <p:xfrm>
          <a:off x="399289" y="2229453"/>
          <a:ext cx="8034498" cy="3878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616">
                  <a:extLst>
                    <a:ext uri="{9D8B030D-6E8A-4147-A177-3AD203B41FA5}">
                      <a16:colId xmlns:a16="http://schemas.microsoft.com/office/drawing/2014/main" val="3413347565"/>
                    </a:ext>
                  </a:extLst>
                </a:gridCol>
                <a:gridCol w="1440698">
                  <a:extLst>
                    <a:ext uri="{9D8B030D-6E8A-4147-A177-3AD203B41FA5}">
                      <a16:colId xmlns:a16="http://schemas.microsoft.com/office/drawing/2014/main" val="4127779024"/>
                    </a:ext>
                  </a:extLst>
                </a:gridCol>
                <a:gridCol w="1109709">
                  <a:extLst>
                    <a:ext uri="{9D8B030D-6E8A-4147-A177-3AD203B41FA5}">
                      <a16:colId xmlns:a16="http://schemas.microsoft.com/office/drawing/2014/main" val="3736763566"/>
                    </a:ext>
                  </a:extLst>
                </a:gridCol>
                <a:gridCol w="1065320">
                  <a:extLst>
                    <a:ext uri="{9D8B030D-6E8A-4147-A177-3AD203B41FA5}">
                      <a16:colId xmlns:a16="http://schemas.microsoft.com/office/drawing/2014/main" val="1693909047"/>
                    </a:ext>
                  </a:extLst>
                </a:gridCol>
                <a:gridCol w="932155">
                  <a:extLst>
                    <a:ext uri="{9D8B030D-6E8A-4147-A177-3AD203B41FA5}">
                      <a16:colId xmlns:a16="http://schemas.microsoft.com/office/drawing/2014/main" val="4171237080"/>
                    </a:ext>
                  </a:extLst>
                </a:gridCol>
              </a:tblGrid>
              <a:tr h="484818">
                <a:tc>
                  <a:txBody>
                    <a:bodyPr/>
                    <a:lstStyle/>
                    <a:p>
                      <a:r>
                        <a:rPr lang="it-IT" dirty="0"/>
                        <a:t>FUNZIONE SVOLTE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ITALENTS.TV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YOUTUBE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318602"/>
                  </a:ext>
                </a:extLst>
              </a:tr>
              <a:tr h="484818">
                <a:tc>
                  <a:txBody>
                    <a:bodyPr/>
                    <a:lstStyle/>
                    <a:p>
                      <a:r>
                        <a:rPr lang="it-IT" dirty="0"/>
                        <a:t>Live streaming in diretta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194664"/>
                  </a:ext>
                </a:extLst>
              </a:tr>
              <a:tr h="484818">
                <a:tc>
                  <a:txBody>
                    <a:bodyPr/>
                    <a:lstStyle/>
                    <a:p>
                      <a:r>
                        <a:rPr lang="it-IT" dirty="0"/>
                        <a:t>Trasmissioni on </a:t>
                      </a:r>
                      <a:r>
                        <a:rPr lang="it-IT" dirty="0" err="1"/>
                        <a:t>demand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218099"/>
                  </a:ext>
                </a:extLst>
              </a:tr>
              <a:tr h="484818">
                <a:tc>
                  <a:txBody>
                    <a:bodyPr/>
                    <a:lstStyle/>
                    <a:p>
                      <a:r>
                        <a:rPr lang="it-IT" dirty="0"/>
                        <a:t>Conferenze e &amp; riunioni live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635531"/>
                  </a:ext>
                </a:extLst>
              </a:tr>
              <a:tr h="484818">
                <a:tc>
                  <a:txBody>
                    <a:bodyPr/>
                    <a:lstStyle/>
                    <a:p>
                      <a:r>
                        <a:rPr lang="it-IT" dirty="0"/>
                        <a:t>Gestione e diffusione eventi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647865"/>
                  </a:ext>
                </a:extLst>
              </a:tr>
              <a:tr h="484818">
                <a:tc>
                  <a:txBody>
                    <a:bodyPr/>
                    <a:lstStyle/>
                    <a:p>
                      <a:r>
                        <a:rPr lang="it-IT" dirty="0"/>
                        <a:t>Botteghino pagamenti eventi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178805"/>
                  </a:ext>
                </a:extLst>
              </a:tr>
              <a:tr h="484818">
                <a:tc>
                  <a:txBody>
                    <a:bodyPr/>
                    <a:lstStyle/>
                    <a:p>
                      <a:r>
                        <a:rPr lang="it-IT" dirty="0"/>
                        <a:t>20.000 nuovi utenti ogni mese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318581"/>
                  </a:ext>
                </a:extLst>
              </a:tr>
              <a:tr h="484818">
                <a:tc>
                  <a:txBody>
                    <a:bodyPr/>
                    <a:lstStyle/>
                    <a:p>
                      <a:r>
                        <a:rPr lang="it-IT" dirty="0"/>
                        <a:t>Gestione della pubblicità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148235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13B6F-F26E-0E4B-A41D-6A594359416E}"/>
              </a:ext>
            </a:extLst>
          </p:cNvPr>
          <p:cNvSpPr txBox="1"/>
          <p:nvPr/>
        </p:nvSpPr>
        <p:spPr>
          <a:xfrm>
            <a:off x="5202315" y="1258296"/>
            <a:ext cx="620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/>
                </a:solidFill>
              </a:rPr>
              <a:t>PERCHE NOI INVECE DI ALTRI 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ello 3D 12" descr="Cinepresa vintage">
                <a:extLst>
                  <a:ext uri="{FF2B5EF4-FFF2-40B4-BE49-F238E27FC236}">
                    <a16:creationId xmlns:a16="http://schemas.microsoft.com/office/drawing/2014/main" id="{C9C2D554-7280-614A-B607-EAE1811B06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613472"/>
                  </p:ext>
                </p:extLst>
              </p:nvPr>
            </p:nvGraphicFramePr>
            <p:xfrm>
              <a:off x="8681023" y="2229453"/>
              <a:ext cx="3206346" cy="31418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06346" cy="3141897"/>
                    </a:xfrm>
                    <a:prstGeom prst="rect">
                      <a:avLst/>
                    </a:prstGeom>
                  </am3d:spPr>
                  <am3d:camera>
                    <am3d:pos x="0" y="0" z="599051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5880" d="1000000"/>
                    <am3d:preTrans dx="0" dy="-1264299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25225" ay="-2064863" az="7079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7209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ello 3D 12" descr="Cinepresa vintage">
                <a:extLst>
                  <a:ext uri="{FF2B5EF4-FFF2-40B4-BE49-F238E27FC236}">
                    <a16:creationId xmlns:a16="http://schemas.microsoft.com/office/drawing/2014/main" id="{C9C2D554-7280-614A-B607-EAE1811B0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81023" y="2229453"/>
                <a:ext cx="3206346" cy="3141897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6AAE7B00-24FF-2E4E-A4F0-F201D00CB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211" y="5696176"/>
            <a:ext cx="2560500" cy="90651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F7D97CB-CDC0-1945-8AC8-F881C58BC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40" y="202066"/>
            <a:ext cx="5955693" cy="8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60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13B6F-F26E-0E4B-A41D-6A594359416E}"/>
              </a:ext>
            </a:extLst>
          </p:cNvPr>
          <p:cNvSpPr txBox="1"/>
          <p:nvPr/>
        </p:nvSpPr>
        <p:spPr>
          <a:xfrm>
            <a:off x="2971060" y="1148272"/>
            <a:ext cx="624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ALCUNI DEI NS. CLIENTI</a:t>
            </a: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61A05377-CD0B-5446-A2A6-9FF45BBD8835}"/>
              </a:ext>
            </a:extLst>
          </p:cNvPr>
          <p:cNvSpPr>
            <a:spLocks/>
          </p:cNvSpPr>
          <p:nvPr/>
        </p:nvSpPr>
        <p:spPr bwMode="auto">
          <a:xfrm>
            <a:off x="18057813" y="1362075"/>
            <a:ext cx="379443" cy="850900"/>
          </a:xfrm>
          <a:prstGeom prst="rect">
            <a:avLst/>
          </a:prstGeom>
          <a:solidFill>
            <a:srgbClr val="3C0A49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8" name="Text Box 20">
            <a:extLst>
              <a:ext uri="{FF2B5EF4-FFF2-40B4-BE49-F238E27FC236}">
                <a16:creationId xmlns:a16="http://schemas.microsoft.com/office/drawing/2014/main" id="{D0B514F2-356F-594D-A3B4-53900A519D60}"/>
              </a:ext>
            </a:extLst>
          </p:cNvPr>
          <p:cNvSpPr txBox="1">
            <a:spLocks/>
          </p:cNvSpPr>
          <p:nvPr/>
        </p:nvSpPr>
        <p:spPr bwMode="auto">
          <a:xfrm>
            <a:off x="18057813" y="2212975"/>
            <a:ext cx="37944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ahoma" panose="020B060403050404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9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213A9B16-A9F9-F34B-9561-B87C9753C743}"/>
              </a:ext>
            </a:extLst>
          </p:cNvPr>
          <p:cNvSpPr>
            <a:spLocks/>
          </p:cNvSpPr>
          <p:nvPr/>
        </p:nvSpPr>
        <p:spPr bwMode="auto">
          <a:xfrm>
            <a:off x="18057813" y="1362075"/>
            <a:ext cx="833437" cy="850900"/>
          </a:xfrm>
          <a:prstGeom prst="rect">
            <a:avLst/>
          </a:prstGeom>
          <a:solidFill>
            <a:srgbClr val="3C0A49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7" name="Text Box 20">
            <a:extLst>
              <a:ext uri="{FF2B5EF4-FFF2-40B4-BE49-F238E27FC236}">
                <a16:creationId xmlns:a16="http://schemas.microsoft.com/office/drawing/2014/main" id="{21F8484B-59ED-0E46-AAB6-0272E226A3E6}"/>
              </a:ext>
            </a:extLst>
          </p:cNvPr>
          <p:cNvSpPr txBox="1">
            <a:spLocks/>
          </p:cNvSpPr>
          <p:nvPr/>
        </p:nvSpPr>
        <p:spPr bwMode="auto">
          <a:xfrm>
            <a:off x="18057813" y="2212975"/>
            <a:ext cx="8334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ja-JP" sz="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" pitchFamily="2" charset="0"/>
              </a:rPr>
              <a:t>9</a:t>
            </a:r>
            <a:endParaRPr kumimoji="0" lang="it-IT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6EAEF1E-E36F-D74F-A20E-A17D331C7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41" y="84008"/>
            <a:ext cx="5619514" cy="812975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9F14DB5-888F-0047-AC7C-0CF724C5E82F}"/>
              </a:ext>
            </a:extLst>
          </p:cNvPr>
          <p:cNvSpPr/>
          <p:nvPr/>
        </p:nvSpPr>
        <p:spPr>
          <a:xfrm>
            <a:off x="331433" y="2111829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B396AB07-C44B-3D4A-9989-526F9965FB8B}"/>
              </a:ext>
            </a:extLst>
          </p:cNvPr>
          <p:cNvSpPr/>
          <p:nvPr/>
        </p:nvSpPr>
        <p:spPr>
          <a:xfrm>
            <a:off x="4282963" y="2111828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4C279EB5-942E-6B46-A002-45F828148ABC}"/>
              </a:ext>
            </a:extLst>
          </p:cNvPr>
          <p:cNvSpPr/>
          <p:nvPr/>
        </p:nvSpPr>
        <p:spPr>
          <a:xfrm>
            <a:off x="8234493" y="2111828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F3F7DCCA-B870-C548-AFBC-9AC4A27185C0}"/>
              </a:ext>
            </a:extLst>
          </p:cNvPr>
          <p:cNvSpPr/>
          <p:nvPr/>
        </p:nvSpPr>
        <p:spPr>
          <a:xfrm>
            <a:off x="331433" y="3316121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381A85AF-129B-0E41-8A0F-97950609E0B6}"/>
              </a:ext>
            </a:extLst>
          </p:cNvPr>
          <p:cNvSpPr/>
          <p:nvPr/>
        </p:nvSpPr>
        <p:spPr>
          <a:xfrm>
            <a:off x="4282963" y="3316120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0E6326F5-41B8-3441-BAD7-52B96FF8B141}"/>
              </a:ext>
            </a:extLst>
          </p:cNvPr>
          <p:cNvSpPr/>
          <p:nvPr/>
        </p:nvSpPr>
        <p:spPr>
          <a:xfrm>
            <a:off x="8234493" y="3316120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ABF2E84A-0752-C34B-8DA0-B56E424D7ECF}"/>
              </a:ext>
            </a:extLst>
          </p:cNvPr>
          <p:cNvSpPr/>
          <p:nvPr/>
        </p:nvSpPr>
        <p:spPr>
          <a:xfrm>
            <a:off x="331433" y="4520412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FFB652A1-356E-EF43-8BD8-39FC2D5E4249}"/>
              </a:ext>
            </a:extLst>
          </p:cNvPr>
          <p:cNvSpPr/>
          <p:nvPr/>
        </p:nvSpPr>
        <p:spPr>
          <a:xfrm>
            <a:off x="4282963" y="4520411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8C4E3554-C38A-CF4A-A7F6-0BDB92EE77B0}"/>
              </a:ext>
            </a:extLst>
          </p:cNvPr>
          <p:cNvSpPr/>
          <p:nvPr/>
        </p:nvSpPr>
        <p:spPr>
          <a:xfrm>
            <a:off x="8234493" y="4520411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10B751BF-5FB3-B649-8650-12F6114ADD6E}"/>
              </a:ext>
            </a:extLst>
          </p:cNvPr>
          <p:cNvSpPr/>
          <p:nvPr/>
        </p:nvSpPr>
        <p:spPr>
          <a:xfrm>
            <a:off x="331433" y="5724704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1E5AB339-8534-584A-83B6-E066E1351DCD}"/>
              </a:ext>
            </a:extLst>
          </p:cNvPr>
          <p:cNvSpPr/>
          <p:nvPr/>
        </p:nvSpPr>
        <p:spPr>
          <a:xfrm>
            <a:off x="4282963" y="5724703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33A7C70B-13C9-4643-B857-DBDE4923439D}"/>
              </a:ext>
            </a:extLst>
          </p:cNvPr>
          <p:cNvSpPr/>
          <p:nvPr/>
        </p:nvSpPr>
        <p:spPr>
          <a:xfrm>
            <a:off x="8234493" y="5724703"/>
            <a:ext cx="3561805" cy="844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7E5BC2E2-E495-3045-AA55-EF94092F2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554" y="245554"/>
            <a:ext cx="2190744" cy="77560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FE7768-0240-6043-8AD2-87F74F56C271}"/>
              </a:ext>
            </a:extLst>
          </p:cNvPr>
          <p:cNvSpPr txBox="1"/>
          <p:nvPr/>
        </p:nvSpPr>
        <p:spPr>
          <a:xfrm>
            <a:off x="609600" y="2333897"/>
            <a:ext cx="301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TECHNIP CLUB ITALIA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C17D3D3-800A-BF42-8EFD-2E3D43C4DE8B}"/>
              </a:ext>
            </a:extLst>
          </p:cNvPr>
          <p:cNvSpPr txBox="1"/>
          <p:nvPr/>
        </p:nvSpPr>
        <p:spPr>
          <a:xfrm>
            <a:off x="4589416" y="2349527"/>
            <a:ext cx="301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UISP LUCCA VERSILIA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275BDE1-A673-384D-BF00-F9CBA7AC1A34}"/>
              </a:ext>
            </a:extLst>
          </p:cNvPr>
          <p:cNvSpPr txBox="1"/>
          <p:nvPr/>
        </p:nvSpPr>
        <p:spPr>
          <a:xfrm>
            <a:off x="8508812" y="2370695"/>
            <a:ext cx="301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PENTASISTEMI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6454510-58D6-E64A-9FE6-D0E7B1E2400D}"/>
              </a:ext>
            </a:extLst>
          </p:cNvPr>
          <p:cNvSpPr txBox="1"/>
          <p:nvPr/>
        </p:nvSpPr>
        <p:spPr>
          <a:xfrm>
            <a:off x="631878" y="3553819"/>
            <a:ext cx="301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EMILFREY SVIZZERA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247C14D-E271-3948-8C8C-7AE9121D9FEA}"/>
              </a:ext>
            </a:extLst>
          </p:cNvPr>
          <p:cNvSpPr txBox="1"/>
          <p:nvPr/>
        </p:nvSpPr>
        <p:spPr>
          <a:xfrm>
            <a:off x="4493149" y="3563249"/>
            <a:ext cx="301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L.I.P.I. ASSOCIAZIONE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C3553F8-2E08-A748-83E4-0BAA61D5E151}"/>
              </a:ext>
            </a:extLst>
          </p:cNvPr>
          <p:cNvSpPr txBox="1"/>
          <p:nvPr/>
        </p:nvSpPr>
        <p:spPr>
          <a:xfrm>
            <a:off x="8438604" y="3553819"/>
            <a:ext cx="312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COMUNI &amp; BORGHI D’EUROPA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95C65EE-E055-E745-94C4-9CF962FB1077}"/>
              </a:ext>
            </a:extLst>
          </p:cNvPr>
          <p:cNvSpPr txBox="1"/>
          <p:nvPr/>
        </p:nvSpPr>
        <p:spPr>
          <a:xfrm>
            <a:off x="605752" y="4758110"/>
            <a:ext cx="301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LIFE PEOPLE MAGAZINE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8D67299-B8A4-E348-8E6E-89F219764550}"/>
              </a:ext>
            </a:extLst>
          </p:cNvPr>
          <p:cNvSpPr txBox="1"/>
          <p:nvPr/>
        </p:nvSpPr>
        <p:spPr>
          <a:xfrm>
            <a:off x="4557282" y="4619610"/>
            <a:ext cx="3013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ACCADEMIA DI SCIENZE COMPORTAMENTALI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1199F62-261C-9244-BFBC-6688C061A57D}"/>
              </a:ext>
            </a:extLst>
          </p:cNvPr>
          <p:cNvSpPr txBox="1"/>
          <p:nvPr/>
        </p:nvSpPr>
        <p:spPr>
          <a:xfrm>
            <a:off x="8492779" y="4758109"/>
            <a:ext cx="301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COMUNE DI PARADISO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E994007-DC4B-704B-8D84-D42C2E22780E}"/>
              </a:ext>
            </a:extLst>
          </p:cNvPr>
          <p:cNvSpPr txBox="1"/>
          <p:nvPr/>
        </p:nvSpPr>
        <p:spPr>
          <a:xfrm>
            <a:off x="605752" y="5823902"/>
            <a:ext cx="3013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ALBERGO IDA RISTORANTE PIETRON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E0D3589-D064-144F-BB39-A2142F65320D}"/>
              </a:ext>
            </a:extLst>
          </p:cNvPr>
          <p:cNvSpPr txBox="1"/>
          <p:nvPr/>
        </p:nvSpPr>
        <p:spPr>
          <a:xfrm>
            <a:off x="4528395" y="5962401"/>
            <a:ext cx="301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DANTONSUISSE SA 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5F7BA80-0CEA-F34A-83E8-521878F4131A}"/>
              </a:ext>
            </a:extLst>
          </p:cNvPr>
          <p:cNvSpPr txBox="1"/>
          <p:nvPr/>
        </p:nvSpPr>
        <p:spPr>
          <a:xfrm>
            <a:off x="8492779" y="5829640"/>
            <a:ext cx="3013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REMISE EN FORME CENTRI SPORTIVI &amp; FITNESS</a:t>
            </a:r>
          </a:p>
        </p:txBody>
      </p:sp>
    </p:spTree>
    <p:extLst>
      <p:ext uri="{BB962C8B-B14F-4D97-AF65-F5344CB8AC3E}">
        <p14:creationId xmlns:p14="http://schemas.microsoft.com/office/powerpoint/2010/main" val="29833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7447F6-3FBA-7349-B0DE-77E5DF979771}"/>
              </a:ext>
            </a:extLst>
          </p:cNvPr>
          <p:cNvSpPr txBox="1"/>
          <p:nvPr/>
        </p:nvSpPr>
        <p:spPr>
          <a:xfrm>
            <a:off x="3613548" y="1063676"/>
            <a:ext cx="2579687" cy="16256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0" tIns="228600" rIns="228600" bIns="228600" numCol="1" spcCol="1270" anchor="ctr" anchorCtr="0">
            <a:noAutofit/>
          </a:bodyPr>
          <a:lstStyle/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6000" kern="12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13B6F-F26E-0E4B-A41D-6A594359416E}"/>
              </a:ext>
            </a:extLst>
          </p:cNvPr>
          <p:cNvSpPr txBox="1"/>
          <p:nvPr/>
        </p:nvSpPr>
        <p:spPr>
          <a:xfrm>
            <a:off x="4074850" y="1063676"/>
            <a:ext cx="7306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/>
                </a:solidFill>
              </a:rPr>
              <a:t>TI REGALIAMO UN’AULA PER LE CONFERENZE !!!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lo 3D 2" descr="Cinepresa vintage">
                <a:extLst>
                  <a:ext uri="{FF2B5EF4-FFF2-40B4-BE49-F238E27FC236}">
                    <a16:creationId xmlns:a16="http://schemas.microsoft.com/office/drawing/2014/main" id="{7348A353-9B34-9343-AFD0-B7D83B3741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59865174"/>
                  </p:ext>
                </p:extLst>
              </p:nvPr>
            </p:nvGraphicFramePr>
            <p:xfrm>
              <a:off x="530815" y="1388198"/>
              <a:ext cx="3206346" cy="31418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06346" cy="3141897"/>
                    </a:xfrm>
                    <a:prstGeom prst="rect">
                      <a:avLst/>
                    </a:prstGeom>
                  </am3d:spPr>
                  <am3d:camera>
                    <am3d:pos x="0" y="0" z="599051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5880" d="1000000"/>
                    <am3d:preTrans dx="0" dy="-1264299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25225" ay="-2064863" az="7079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7209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lo 3D 2" descr="Cinepresa vintage">
                <a:extLst>
                  <a:ext uri="{FF2B5EF4-FFF2-40B4-BE49-F238E27FC236}">
                    <a16:creationId xmlns:a16="http://schemas.microsoft.com/office/drawing/2014/main" id="{7348A353-9B34-9343-AFD0-B7D83B3741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815" y="1388198"/>
                <a:ext cx="3206346" cy="3141897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magine 5" descr="Immagine che contiene testo, persona, donna&#10;&#10;Descrizione generata automaticamente">
            <a:hlinkClick r:id="rId4"/>
            <a:extLst>
              <a:ext uri="{FF2B5EF4-FFF2-40B4-BE49-F238E27FC236}">
                <a16:creationId xmlns:a16="http://schemas.microsoft.com/office/drawing/2014/main" id="{8B220CCC-136C-144F-AB29-ACDA6F12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615" y="2364752"/>
            <a:ext cx="6069408" cy="404824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9463BFC-B601-2441-84D6-B151655E4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971" y="5676392"/>
            <a:ext cx="2710394" cy="95958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BAF097B-9218-8746-AB9B-F5A2075F4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542" y="101318"/>
            <a:ext cx="5955693" cy="8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22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69463BFC-B601-2441-84D6-B151655E4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787" y="5900326"/>
            <a:ext cx="2433671" cy="86160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ED50E8A-01FD-F44F-929B-89AF4048A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2" y="101318"/>
            <a:ext cx="5955693" cy="861610"/>
          </a:xfrm>
          <a:prstGeom prst="rect">
            <a:avLst/>
          </a:prstGeom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2B77115-F6CA-324C-98E9-152273B387ED}"/>
              </a:ext>
            </a:extLst>
          </p:cNvPr>
          <p:cNvSpPr/>
          <p:nvPr/>
        </p:nvSpPr>
        <p:spPr>
          <a:xfrm>
            <a:off x="328898" y="1295400"/>
            <a:ext cx="8393621" cy="4267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CCEF26C-FE3F-8B40-9722-A672C1F41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28" y="1485229"/>
            <a:ext cx="2091178" cy="740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1B416A1-F152-3C41-99F7-E1A580D5AF28}"/>
              </a:ext>
            </a:extLst>
          </p:cNvPr>
          <p:cNvSpPr txBox="1"/>
          <p:nvPr/>
        </p:nvSpPr>
        <p:spPr>
          <a:xfrm>
            <a:off x="1972070" y="2327931"/>
            <a:ext cx="255363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RIFERIMENTI:</a:t>
            </a:r>
          </a:p>
          <a:p>
            <a:endParaRPr lang="it-IT" sz="1400" b="1" dirty="0">
              <a:solidFill>
                <a:schemeClr val="bg1"/>
              </a:solidFill>
            </a:endParaRPr>
          </a:p>
          <a:p>
            <a:r>
              <a:rPr lang="it-IT" sz="14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Web:</a:t>
            </a:r>
          </a:p>
          <a:p>
            <a:r>
              <a:rPr lang="it-IT" sz="14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https://italents.tv</a:t>
            </a:r>
            <a:endParaRPr lang="it-IT" sz="1400" b="1" dirty="0">
              <a:solidFill>
                <a:schemeClr val="bg1"/>
              </a:solidFill>
            </a:endParaRPr>
          </a:p>
          <a:p>
            <a:r>
              <a:rPr lang="it-IT" sz="1400" b="1" dirty="0">
                <a:solidFill>
                  <a:schemeClr val="bg1"/>
                </a:solidFill>
              </a:rPr>
              <a:t>http://</a:t>
            </a:r>
            <a:r>
              <a:rPr lang="it-IT" sz="1400" b="1" dirty="0" err="1">
                <a:solidFill>
                  <a:schemeClr val="bg1"/>
                </a:solidFill>
              </a:rPr>
              <a:t>facebook.com</a:t>
            </a:r>
            <a:r>
              <a:rPr lang="it-IT" sz="1400" b="1" dirty="0">
                <a:solidFill>
                  <a:schemeClr val="bg1"/>
                </a:solidFill>
              </a:rPr>
              <a:t>/</a:t>
            </a:r>
            <a:r>
              <a:rPr lang="it-IT" sz="1400" b="1" dirty="0" err="1">
                <a:solidFill>
                  <a:schemeClr val="bg1"/>
                </a:solidFill>
              </a:rPr>
              <a:t>italentstv</a:t>
            </a:r>
            <a:endParaRPr lang="it-IT" sz="1400" b="1" dirty="0">
              <a:solidFill>
                <a:schemeClr val="bg1"/>
              </a:solidFill>
            </a:endParaRPr>
          </a:p>
          <a:p>
            <a:endParaRPr lang="it-IT" sz="1400" b="1" dirty="0">
              <a:solidFill>
                <a:schemeClr val="bg1"/>
              </a:solidFill>
            </a:endParaRPr>
          </a:p>
          <a:p>
            <a:r>
              <a:rPr lang="it-IT" sz="14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Email:</a:t>
            </a:r>
          </a:p>
          <a:p>
            <a:r>
              <a:rPr lang="it-IT" sz="14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supporto@phoenixholding.it</a:t>
            </a:r>
            <a:endParaRPr lang="it-IT" sz="1400" b="1" dirty="0">
              <a:solidFill>
                <a:schemeClr val="bg1"/>
              </a:solidFill>
            </a:endParaRPr>
          </a:p>
          <a:p>
            <a:endParaRPr lang="it-IT" sz="1400" b="1" dirty="0">
              <a:solidFill>
                <a:schemeClr val="bg1"/>
              </a:solidFill>
            </a:endParaRPr>
          </a:p>
          <a:p>
            <a:r>
              <a:rPr lang="it-IT" sz="1400" b="1" dirty="0">
                <a:solidFill>
                  <a:schemeClr val="bg1"/>
                </a:solidFill>
              </a:rPr>
              <a:t>Telefono:</a:t>
            </a:r>
          </a:p>
          <a:p>
            <a:r>
              <a:rPr lang="it-IT" sz="1400" b="1" dirty="0">
                <a:solidFill>
                  <a:schemeClr val="bg1"/>
                </a:solidFill>
              </a:rPr>
              <a:t>+39 340 23 99 921</a:t>
            </a:r>
          </a:p>
          <a:p>
            <a:r>
              <a:rPr lang="it-IT" sz="1400" b="1" dirty="0">
                <a:solidFill>
                  <a:schemeClr val="bg1"/>
                </a:solidFill>
              </a:rPr>
              <a:t>+41 076 43 23 907</a:t>
            </a:r>
          </a:p>
        </p:txBody>
      </p:sp>
    </p:spTree>
    <p:extLst>
      <p:ext uri="{BB962C8B-B14F-4D97-AF65-F5344CB8AC3E}">
        <p14:creationId xmlns:p14="http://schemas.microsoft.com/office/powerpoint/2010/main" val="382512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0C28F6BE-001C-7F44-A383-783F2F819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6" y="2401122"/>
            <a:ext cx="5020190" cy="2662269"/>
          </a:xfrm>
        </p:spPr>
        <p:txBody>
          <a:bodyPr vert="horz" lIns="138653" tIns="69327" rIns="138653" bIns="69327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 err="1"/>
              <a:t>iTalents.tv</a:t>
            </a:r>
            <a:r>
              <a:rPr lang="en-US" sz="3600" b="1" dirty="0"/>
              <a:t> </a:t>
            </a:r>
            <a:r>
              <a:rPr lang="en-US" sz="3600" b="1" dirty="0" err="1"/>
              <a:t>è</a:t>
            </a:r>
            <a:r>
              <a:rPr lang="en-US" sz="3600" b="1" dirty="0"/>
              <a:t> una </a:t>
            </a:r>
            <a:r>
              <a:rPr lang="en-US" sz="3600" b="1" dirty="0" err="1"/>
              <a:t>piattaforma</a:t>
            </a:r>
            <a:r>
              <a:rPr lang="en-US" sz="3600" b="1" dirty="0"/>
              <a:t> TV per video streaming e conference </a:t>
            </a:r>
            <a:r>
              <a:rPr lang="en-US" sz="3600" b="1" dirty="0" err="1"/>
              <a:t>sia</a:t>
            </a:r>
            <a:r>
              <a:rPr lang="en-US" sz="3600" b="1" dirty="0"/>
              <a:t> live </a:t>
            </a:r>
            <a:r>
              <a:rPr lang="en-US" sz="3600" b="1" dirty="0" err="1"/>
              <a:t>che</a:t>
            </a:r>
            <a:r>
              <a:rPr lang="en-US" sz="3600" b="1" dirty="0"/>
              <a:t> on demand </a:t>
            </a:r>
            <a:r>
              <a:rPr lang="en-US" sz="3600" b="1" dirty="0" err="1"/>
              <a:t>su</a:t>
            </a:r>
            <a:r>
              <a:rPr lang="en-US" sz="3600" b="1" dirty="0"/>
              <a:t> PC, tablet e Smartphone.</a:t>
            </a:r>
          </a:p>
        </p:txBody>
      </p:sp>
      <p:pic>
        <p:nvPicPr>
          <p:cNvPr id="5" name="Immagine 4" descr="Immagine che contiene testo, persona, interni, elettronico&#10;&#10;Descrizione generata automaticamente">
            <a:extLst>
              <a:ext uri="{FF2B5EF4-FFF2-40B4-BE49-F238E27FC236}">
                <a16:creationId xmlns:a16="http://schemas.microsoft.com/office/drawing/2014/main" id="{2516DA25-1623-9F40-A69B-4A577849C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2"/>
          <a:stretch/>
        </p:blipFill>
        <p:spPr>
          <a:xfrm>
            <a:off x="5459768" y="1464572"/>
            <a:ext cx="6486906" cy="49720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6669E3-6907-9C48-9602-E7EBE1B9E556}"/>
              </a:ext>
            </a:extLst>
          </p:cNvPr>
          <p:cNvSpPr txBox="1"/>
          <p:nvPr/>
        </p:nvSpPr>
        <p:spPr>
          <a:xfrm>
            <a:off x="318376" y="1538050"/>
            <a:ext cx="2437045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40" b="1" dirty="0"/>
              <a:t>CHE COS’E’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42405DB-B2CA-1147-9E41-45B9AA2C0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058" y="0"/>
            <a:ext cx="2282616" cy="8081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BA65EDF-1071-0946-B96A-F81A02127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26" y="18927"/>
            <a:ext cx="5967026" cy="8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4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609BC5C-FB69-6D45-BC32-5D3B768F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72" y="1792413"/>
            <a:ext cx="6355939" cy="561882"/>
          </a:xfrm>
        </p:spPr>
        <p:txBody>
          <a:bodyPr>
            <a:normAutofit fontScale="90000"/>
          </a:bodyPr>
          <a:lstStyle/>
          <a:p>
            <a:pPr algn="r"/>
            <a:r>
              <a:rPr lang="it-IT" b="1" dirty="0"/>
              <a:t>COSA PUO’ FARE ?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DDA21425-76BE-9F48-BA6E-F6435F7A4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872" y="2619297"/>
            <a:ext cx="6740949" cy="2770967"/>
          </a:xfrm>
        </p:spPr>
        <p:txBody>
          <a:bodyPr>
            <a:normAutofit fontScale="85000" lnSpcReduction="20000"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TRASMETTERE LIVE OVUNQUE NEL MONDO</a:t>
            </a:r>
          </a:p>
          <a:p>
            <a:r>
              <a:rPr lang="it-IT" b="1" dirty="0">
                <a:solidFill>
                  <a:srgbClr val="0070C0"/>
                </a:solidFill>
              </a:rPr>
              <a:t>TENERE CORSI E VIDEO CONFERENZE</a:t>
            </a:r>
          </a:p>
          <a:p>
            <a:r>
              <a:rPr lang="it-IT" b="1" dirty="0">
                <a:solidFill>
                  <a:srgbClr val="0070C0"/>
                </a:solidFill>
              </a:rPr>
              <a:t>GESTIRE E PROMUOVERE EVENTI ED INIZIATIVE</a:t>
            </a:r>
          </a:p>
          <a:p>
            <a:r>
              <a:rPr lang="it-IT" b="1" dirty="0">
                <a:solidFill>
                  <a:srgbClr val="0070C0"/>
                </a:solidFill>
              </a:rPr>
              <a:t>ARCHIVIARE E CATALOGARE VIDEO ON DEMAND</a:t>
            </a:r>
          </a:p>
          <a:p>
            <a:r>
              <a:rPr lang="it-IT" b="1" dirty="0">
                <a:solidFill>
                  <a:srgbClr val="0070C0"/>
                </a:solidFill>
              </a:rPr>
              <a:t>GESTIRE PER TE I PAGAMENTI PER I TUOI CORSI</a:t>
            </a:r>
          </a:p>
          <a:p>
            <a:r>
              <a:rPr lang="it-IT" sz="2300" b="1" dirty="0">
                <a:solidFill>
                  <a:srgbClr val="0070C0"/>
                </a:solidFill>
              </a:rPr>
              <a:t>FAR CONOSCERE IL CANALE A 20.000 UTENTI OGNI MESE</a:t>
            </a:r>
          </a:p>
          <a:p>
            <a:r>
              <a:rPr lang="it-IT" b="1" dirty="0">
                <a:solidFill>
                  <a:srgbClr val="0070C0"/>
                </a:solidFill>
              </a:rPr>
              <a:t>GESTIRE LA PUBBLICITA’ A PAGAMENTO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EEC29AE-139A-EE42-BFE9-506BA55F3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631" y="1949943"/>
            <a:ext cx="4780040" cy="344032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469E322-0058-8749-A2B2-AD9FC5890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72" y="259809"/>
            <a:ext cx="5967026" cy="8632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CF8056E-492A-E446-9636-BA9EA9870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171" y="5657750"/>
            <a:ext cx="2560500" cy="9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2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7447F6-3FBA-7349-B0DE-77E5DF979771}"/>
              </a:ext>
            </a:extLst>
          </p:cNvPr>
          <p:cNvSpPr txBox="1"/>
          <p:nvPr/>
        </p:nvSpPr>
        <p:spPr>
          <a:xfrm>
            <a:off x="3613548" y="1063676"/>
            <a:ext cx="2579687" cy="16256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0" tIns="228600" rIns="228600" bIns="228600" numCol="1" spcCol="1270" anchor="ctr" anchorCtr="0">
            <a:noAutofit/>
          </a:bodyPr>
          <a:lstStyle/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6000" kern="12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13B6F-F26E-0E4B-A41D-6A594359416E}"/>
              </a:ext>
            </a:extLst>
          </p:cNvPr>
          <p:cNvSpPr txBox="1"/>
          <p:nvPr/>
        </p:nvSpPr>
        <p:spPr>
          <a:xfrm>
            <a:off x="110069" y="5038292"/>
            <a:ext cx="7306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accent1"/>
                </a:solidFill>
              </a:rPr>
              <a:t>PER ANDARE LIVE BASTA 1 MINUTO 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lo 3D 2" descr="Cinepresa vintage">
                <a:extLst>
                  <a:ext uri="{FF2B5EF4-FFF2-40B4-BE49-F238E27FC236}">
                    <a16:creationId xmlns:a16="http://schemas.microsoft.com/office/drawing/2014/main" id="{7348A353-9B34-9343-AFD0-B7D83B3741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371071"/>
                  </p:ext>
                </p:extLst>
              </p:nvPr>
            </p:nvGraphicFramePr>
            <p:xfrm>
              <a:off x="439289" y="1296488"/>
              <a:ext cx="3206346" cy="31418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06346" cy="3141897"/>
                    </a:xfrm>
                    <a:prstGeom prst="rect">
                      <a:avLst/>
                    </a:prstGeom>
                  </am3d:spPr>
                  <am3d:camera>
                    <am3d:pos x="0" y="0" z="599051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5880" d="1000000"/>
                    <am3d:preTrans dx="0" dy="-1264299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25225" ay="-2064863" az="7079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7209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lo 3D 2" descr="Cinepresa vintage">
                <a:extLst>
                  <a:ext uri="{FF2B5EF4-FFF2-40B4-BE49-F238E27FC236}">
                    <a16:creationId xmlns:a16="http://schemas.microsoft.com/office/drawing/2014/main" id="{7348A353-9B34-9343-AFD0-B7D83B3741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9289" y="1296488"/>
                <a:ext cx="3206346" cy="3141897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C1269B42-8BB8-9F40-BAE6-3D4ABB56D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75314"/>
              </p:ext>
            </p:extLst>
          </p:nvPr>
        </p:nvGraphicFramePr>
        <p:xfrm>
          <a:off x="3613548" y="2453851"/>
          <a:ext cx="7967783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075">
                  <a:extLst>
                    <a:ext uri="{9D8B030D-6E8A-4147-A177-3AD203B41FA5}">
                      <a16:colId xmlns:a16="http://schemas.microsoft.com/office/drawing/2014/main" val="1316240211"/>
                    </a:ext>
                  </a:extLst>
                </a:gridCol>
                <a:gridCol w="7179708">
                  <a:extLst>
                    <a:ext uri="{9D8B030D-6E8A-4147-A177-3AD203B41FA5}">
                      <a16:colId xmlns:a16="http://schemas.microsoft.com/office/drawing/2014/main" val="793697199"/>
                    </a:ext>
                  </a:extLst>
                </a:gridCol>
              </a:tblGrid>
              <a:tr h="33906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920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Scarica sul tuo </a:t>
                      </a:r>
                      <a:r>
                        <a:rPr lang="it-IT" dirty="0" err="1"/>
                        <a:t>smartphone</a:t>
                      </a:r>
                      <a:r>
                        <a:rPr lang="it-IT" dirty="0"/>
                        <a:t> l’</a:t>
                      </a:r>
                      <a:r>
                        <a:rPr lang="it-IT" dirty="0" err="1"/>
                        <a:t>app</a:t>
                      </a:r>
                      <a:r>
                        <a:rPr lang="it-IT" dirty="0"/>
                        <a:t> </a:t>
                      </a:r>
                      <a:r>
                        <a:rPr lang="it-IT" b="1" dirty="0">
                          <a:solidFill>
                            <a:schemeClr val="accent1"/>
                          </a:solidFill>
                        </a:rPr>
                        <a:t>LARIX BROADCASTER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110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Vai su impostazioni e scrivi : </a:t>
                      </a:r>
                      <a:r>
                        <a:rPr lang="it-IT" b="1" dirty="0" err="1">
                          <a:solidFill>
                            <a:schemeClr val="accent1"/>
                          </a:solidFill>
                        </a:rPr>
                        <a:t>rtmp</a:t>
                      </a:r>
                      <a:r>
                        <a:rPr lang="it-IT" b="1" dirty="0">
                          <a:solidFill>
                            <a:schemeClr val="accent1"/>
                          </a:solidFill>
                        </a:rPr>
                        <a:t>://rtmp.italents.tv:1935/</a:t>
                      </a:r>
                      <a:r>
                        <a:rPr lang="it-IT" b="1" dirty="0" err="1">
                          <a:solidFill>
                            <a:schemeClr val="accent1"/>
                          </a:solidFill>
                        </a:rPr>
                        <a:t>dash</a:t>
                      </a:r>
                      <a:r>
                        <a:rPr lang="it-IT" b="1" dirty="0">
                          <a:solidFill>
                            <a:schemeClr val="accent1"/>
                          </a:solidFill>
                        </a:rPr>
                        <a:t>/</a:t>
                      </a:r>
                      <a:r>
                        <a:rPr lang="it-IT" b="1" dirty="0" err="1">
                          <a:solidFill>
                            <a:schemeClr val="accent1"/>
                          </a:solidFill>
                        </a:rPr>
                        <a:t>channeltv</a:t>
                      </a:r>
                      <a:endParaRPr lang="it-IT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833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Premi il pulsante rosso REC e….. </a:t>
                      </a: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SEI LIVE !!!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168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Condividi dove vuoi e con chi vuoi, 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inviando al tuo pubblico questo link: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041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>
                          <a:solidFill>
                            <a:schemeClr val="accent1"/>
                          </a:solidFill>
                        </a:rPr>
                        <a:t>https</a:t>
                      </a:r>
                      <a:r>
                        <a:rPr lang="it-IT" b="1" dirty="0">
                          <a:solidFill>
                            <a:schemeClr val="accent1"/>
                          </a:solidFill>
                        </a:rPr>
                        <a:t>://</a:t>
                      </a:r>
                      <a:r>
                        <a:rPr lang="it-IT" b="1" dirty="0" err="1">
                          <a:solidFill>
                            <a:schemeClr val="accent1"/>
                          </a:solidFill>
                        </a:rPr>
                        <a:t>italents.tv</a:t>
                      </a:r>
                      <a:r>
                        <a:rPr lang="it-IT" b="1" dirty="0">
                          <a:solidFill>
                            <a:schemeClr val="accent1"/>
                          </a:solidFill>
                        </a:rPr>
                        <a:t>/</a:t>
                      </a:r>
                      <a:r>
                        <a:rPr lang="it-IT" b="1" dirty="0" err="1">
                          <a:solidFill>
                            <a:schemeClr val="accent1"/>
                          </a:solidFill>
                        </a:rPr>
                        <a:t>channel</a:t>
                      </a:r>
                      <a:r>
                        <a:rPr lang="it-IT" b="1" dirty="0">
                          <a:solidFill>
                            <a:schemeClr val="accent1"/>
                          </a:solidFill>
                        </a:rPr>
                        <a:t>/live-</a:t>
                      </a:r>
                      <a:r>
                        <a:rPr lang="it-IT" b="1" dirty="0" err="1">
                          <a:solidFill>
                            <a:schemeClr val="accent1"/>
                          </a:solidFill>
                        </a:rPr>
                        <a:t>stream</a:t>
                      </a:r>
                      <a:r>
                        <a:rPr lang="it-IT" b="1" dirty="0">
                          <a:solidFill>
                            <a:schemeClr val="accent1"/>
                          </a:solidFill>
                        </a:rPr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853153"/>
                  </a:ext>
                </a:extLst>
              </a:tr>
            </a:tbl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792BB679-1033-9749-A46B-36594AF4B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42" y="101318"/>
            <a:ext cx="5955693" cy="86161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B052FA7-7D68-0B43-97F3-CFD8029C7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674" y="5836233"/>
            <a:ext cx="2190744" cy="77560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43A1CF-B4DE-A04B-B6A6-0EB31DF3A40B}"/>
              </a:ext>
            </a:extLst>
          </p:cNvPr>
          <p:cNvSpPr txBox="1"/>
          <p:nvPr/>
        </p:nvSpPr>
        <p:spPr>
          <a:xfrm>
            <a:off x="3458714" y="1478043"/>
            <a:ext cx="8733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TRASMETTERE LIVE OVUNQUE NEL MONDO</a:t>
            </a:r>
          </a:p>
        </p:txBody>
      </p:sp>
    </p:spTree>
    <p:extLst>
      <p:ext uri="{BB962C8B-B14F-4D97-AF65-F5344CB8AC3E}">
        <p14:creationId xmlns:p14="http://schemas.microsoft.com/office/powerpoint/2010/main" val="1458772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92BB679-1033-9749-A46B-36594AF4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42" y="101318"/>
            <a:ext cx="5955693" cy="86161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B052FA7-7D68-0B43-97F3-CFD8029C7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674" y="5836233"/>
            <a:ext cx="2190744" cy="77560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43A1CF-B4DE-A04B-B6A6-0EB31DF3A40B}"/>
              </a:ext>
            </a:extLst>
          </p:cNvPr>
          <p:cNvSpPr txBox="1"/>
          <p:nvPr/>
        </p:nvSpPr>
        <p:spPr>
          <a:xfrm>
            <a:off x="3687973" y="1022171"/>
            <a:ext cx="561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TENERE CORSI E VIDEO CONFERENZE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2F75DC-3E98-ED47-8176-A1EA09717D25}"/>
              </a:ext>
            </a:extLst>
          </p:cNvPr>
          <p:cNvSpPr txBox="1"/>
          <p:nvPr/>
        </p:nvSpPr>
        <p:spPr>
          <a:xfrm>
            <a:off x="5993606" y="1726458"/>
            <a:ext cx="60507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- Aule meeting configurabili</a:t>
            </a:r>
            <a:br>
              <a:rPr lang="it-IT" dirty="0"/>
            </a:br>
            <a:r>
              <a:rPr lang="it-IT" dirty="0"/>
              <a:t>- Ruoli degli utenti gestibili (moderatore, presentatore, utente)</a:t>
            </a:r>
            <a:br>
              <a:rPr lang="it-IT" dirty="0"/>
            </a:br>
            <a:r>
              <a:rPr lang="it-IT" dirty="0"/>
              <a:t>- Accesso all’aula (spettatore, partecipante, solo audio, video)</a:t>
            </a:r>
            <a:br>
              <a:rPr lang="it-IT" dirty="0"/>
            </a:br>
            <a:r>
              <a:rPr lang="it-IT" dirty="0"/>
              <a:t>- Condivisione di documenti</a:t>
            </a:r>
            <a:br>
              <a:rPr lang="it-IT" dirty="0"/>
            </a:br>
            <a:r>
              <a:rPr lang="it-IT" dirty="0"/>
              <a:t>- Utilizzo della lavagna</a:t>
            </a:r>
            <a:br>
              <a:rPr lang="it-IT" dirty="0"/>
            </a:br>
            <a:r>
              <a:rPr lang="it-IT" dirty="0"/>
              <a:t>- Condivisione di contributi multimediali</a:t>
            </a:r>
            <a:br>
              <a:rPr lang="it-IT" dirty="0"/>
            </a:br>
            <a:r>
              <a:rPr lang="it-IT" dirty="0"/>
              <a:t>- Condivisione dello schermo</a:t>
            </a:r>
            <a:br>
              <a:rPr lang="it-IT" dirty="0"/>
            </a:br>
            <a:r>
              <a:rPr lang="it-IT" dirty="0"/>
              <a:t>- Chat Pubblica e privata</a:t>
            </a:r>
            <a:br>
              <a:rPr lang="it-IT" dirty="0"/>
            </a:br>
            <a:r>
              <a:rPr lang="it-IT" dirty="0"/>
              <a:t>- Avviare sondaggi tra i partecipanti</a:t>
            </a:r>
            <a:br>
              <a:rPr lang="it-IT" dirty="0"/>
            </a:br>
            <a:r>
              <a:rPr lang="it-IT" dirty="0"/>
              <a:t>- Abilitare gli utenti alla funzione di moderatore o presentatore</a:t>
            </a:r>
            <a:br>
              <a:rPr lang="it-IT" dirty="0"/>
            </a:br>
            <a:r>
              <a:rPr lang="it-IT" dirty="0"/>
              <a:t>- Registrare l'evento e catalogarlo on </a:t>
            </a:r>
            <a:r>
              <a:rPr lang="it-IT" dirty="0" err="1"/>
              <a:t>demand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B0BBBF-0569-4749-B1F1-11CD374BA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41" y="2522622"/>
            <a:ext cx="5679381" cy="357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2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92BB679-1033-9749-A46B-36594AF4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43" y="101318"/>
            <a:ext cx="4348746" cy="62913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43A1CF-B4DE-A04B-B6A6-0EB31DF3A40B}"/>
              </a:ext>
            </a:extLst>
          </p:cNvPr>
          <p:cNvSpPr txBox="1"/>
          <p:nvPr/>
        </p:nvSpPr>
        <p:spPr>
          <a:xfrm>
            <a:off x="4733284" y="176007"/>
            <a:ext cx="6696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70C0"/>
                </a:solidFill>
              </a:rPr>
              <a:t>GESTIRE E PROMUOVERE EVENTI ED INIZIATIVE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9B1ADD-0BEC-904F-B494-DF02663B7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3" y="891928"/>
            <a:ext cx="6027762" cy="57900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AB11BC-175E-7F49-A5A7-566764789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166" y="891928"/>
            <a:ext cx="5195798" cy="59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87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92BB679-1033-9749-A46B-36594AF4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43" y="101318"/>
            <a:ext cx="4348746" cy="62913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43A1CF-B4DE-A04B-B6A6-0EB31DF3A40B}"/>
              </a:ext>
            </a:extLst>
          </p:cNvPr>
          <p:cNvSpPr txBox="1"/>
          <p:nvPr/>
        </p:nvSpPr>
        <p:spPr>
          <a:xfrm>
            <a:off x="1293832" y="938434"/>
            <a:ext cx="1171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GESTIRE PER TE I PAGAMENTI E GLI ORGANIZZATORI DI CORSI E SEMINARI      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A0EF94-1C6B-1A4F-9819-562462DE3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4" y="1608083"/>
            <a:ext cx="6145150" cy="505937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B2802F7-0CD9-6849-B144-82C6C1323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210" y="1608083"/>
            <a:ext cx="5346246" cy="52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6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7447F6-3FBA-7349-B0DE-77E5DF979771}"/>
              </a:ext>
            </a:extLst>
          </p:cNvPr>
          <p:cNvSpPr txBox="1"/>
          <p:nvPr/>
        </p:nvSpPr>
        <p:spPr>
          <a:xfrm>
            <a:off x="3613548" y="1063676"/>
            <a:ext cx="2579687" cy="16256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0" tIns="228600" rIns="228600" bIns="228600" numCol="1" spcCol="1270" anchor="ctr" anchorCtr="0">
            <a:noAutofit/>
          </a:bodyPr>
          <a:lstStyle/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6000" kern="12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813B6F-F26E-0E4B-A41D-6A594359416E}"/>
              </a:ext>
            </a:extLst>
          </p:cNvPr>
          <p:cNvSpPr txBox="1"/>
          <p:nvPr/>
        </p:nvSpPr>
        <p:spPr>
          <a:xfrm>
            <a:off x="7128766" y="968612"/>
            <a:ext cx="473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/>
                </a:solidFill>
              </a:rPr>
              <a:t>SERVIZI TUTTI INCLUSI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59E86186-0FA7-2D48-9F05-F8279ED04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26" y="1614943"/>
            <a:ext cx="11055658" cy="507630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644A416-3B71-624C-8216-EA19F6C8F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24" y="163285"/>
            <a:ext cx="6223758" cy="90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4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AB1202-008B-6941-A7A7-14B23C9B3084}"/>
              </a:ext>
            </a:extLst>
          </p:cNvPr>
          <p:cNvSpPr txBox="1"/>
          <p:nvPr/>
        </p:nvSpPr>
        <p:spPr>
          <a:xfrm>
            <a:off x="376990" y="1708483"/>
            <a:ext cx="37458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all" dirty="0"/>
              <a:t>CONTENUTI ED EVENTI</a:t>
            </a:r>
          </a:p>
          <a:p>
            <a:r>
              <a:rPr lang="it-IT" dirty="0"/>
              <a:t>pianificazione di contenuti ed eventi nell’ambito del canale tv che si va a realizzare. Recupero dei contenuti </a:t>
            </a:r>
            <a:r>
              <a:rPr lang="it-IT" dirty="0" err="1"/>
              <a:t>pre</a:t>
            </a:r>
            <a:r>
              <a:rPr lang="it-IT" dirty="0"/>
              <a:t> esistenti, divulgazione del piano degli eventi live e di conference.</a:t>
            </a:r>
          </a:p>
          <a:p>
            <a:endParaRPr lang="it-IT" dirty="0"/>
          </a:p>
          <a:p>
            <a:r>
              <a:rPr lang="it-IT" b="1" cap="all" dirty="0"/>
              <a:t>CHI VEDE COSA</a:t>
            </a:r>
          </a:p>
          <a:p>
            <a:r>
              <a:rPr lang="it-IT" dirty="0"/>
              <a:t>Definizione delle strategie di visione dei contenuti. Quali gratuiti quali a pagamento, quali riservati a specifici utenti. Definizione delle categorie di utenti e video. </a:t>
            </a:r>
          </a:p>
          <a:p>
            <a:endParaRPr lang="it-IT" dirty="0"/>
          </a:p>
          <a:p>
            <a:r>
              <a:rPr lang="it-IT" b="1" dirty="0"/>
              <a:t>ORGANZZAZIONE  CATALOGO</a:t>
            </a:r>
          </a:p>
          <a:p>
            <a:r>
              <a:rPr lang="it-IT" dirty="0"/>
              <a:t>Piano di catalogazione del materiale digitale. Piano della fruibilità.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6F1A2C-902E-664B-A452-94E18F6E8FEE}"/>
              </a:ext>
            </a:extLst>
          </p:cNvPr>
          <p:cNvSpPr txBox="1"/>
          <p:nvPr/>
        </p:nvSpPr>
        <p:spPr>
          <a:xfrm>
            <a:off x="4162929" y="1708483"/>
            <a:ext cx="39062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all" dirty="0"/>
              <a:t>CHI FA COSA</a:t>
            </a:r>
          </a:p>
          <a:p>
            <a:r>
              <a:rPr lang="it-IT" dirty="0"/>
              <a:t>Definizione della redazione del canale, assegnazione di compiti e di ruoli, individuazione di strumenti adeguati per la realizzazione del piano.</a:t>
            </a:r>
          </a:p>
          <a:p>
            <a:endParaRPr lang="it-IT" dirty="0"/>
          </a:p>
          <a:p>
            <a:r>
              <a:rPr lang="it-IT" b="1" cap="all" dirty="0"/>
              <a:t>PROMOZIONE</a:t>
            </a:r>
          </a:p>
          <a:p>
            <a:r>
              <a:rPr lang="it-IT" dirty="0"/>
              <a:t>Piani di </a:t>
            </a:r>
            <a:r>
              <a:rPr lang="it-IT" dirty="0" err="1"/>
              <a:t>digital</a:t>
            </a:r>
            <a:r>
              <a:rPr lang="it-IT" dirty="0"/>
              <a:t> marketing, definizione della tipologia di utenti da coinvolgere e fidelizzare. Definizione degli strumenti di analisi dei risultati ottenuti</a:t>
            </a:r>
          </a:p>
          <a:p>
            <a:endParaRPr lang="it-IT" b="1" dirty="0"/>
          </a:p>
          <a:p>
            <a:r>
              <a:rPr lang="it-IT" b="1" dirty="0"/>
              <a:t>BUDGET DEI RICAVI</a:t>
            </a:r>
          </a:p>
          <a:p>
            <a:r>
              <a:rPr lang="it-IT" dirty="0"/>
              <a:t>Previsione dei ricavi economici </a:t>
            </a:r>
            <a:r>
              <a:rPr lang="it-IT" dirty="0" err="1"/>
              <a:t>reputazionali</a:t>
            </a:r>
            <a:r>
              <a:rPr lang="it-IT" dirty="0"/>
              <a:t> o di immagine. 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CE95C1-45EA-5147-909E-D65FFE236234}"/>
              </a:ext>
            </a:extLst>
          </p:cNvPr>
          <p:cNvSpPr txBox="1"/>
          <p:nvPr/>
        </p:nvSpPr>
        <p:spPr>
          <a:xfrm>
            <a:off x="5257799" y="793805"/>
            <a:ext cx="65008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cap="all" dirty="0"/>
              <a:t>IL SEGRETO DEL SUCCESSO : </a:t>
            </a:r>
            <a:r>
              <a:rPr lang="it-IT" sz="2400" b="1" dirty="0"/>
              <a:t>IL PIANO EDITORIALE</a:t>
            </a:r>
            <a:endParaRPr lang="it-IT" sz="1600" dirty="0"/>
          </a:p>
          <a:p>
            <a:pPr algn="ctr"/>
            <a:r>
              <a:rPr lang="it-IT" sz="1400" dirty="0"/>
              <a:t>E’ un documento fondamentale di ogni canale Tv: quello dove si costruisce e si ufficializzano sia i contenuti della programmazione che i ritorni economici di un editore.</a:t>
            </a:r>
          </a:p>
          <a:p>
            <a:pPr algn="ctr"/>
            <a:endParaRPr lang="it-IT" sz="14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lo 3D 8" descr="Cinepresa vintage">
                <a:extLst>
                  <a:ext uri="{FF2B5EF4-FFF2-40B4-BE49-F238E27FC236}">
                    <a16:creationId xmlns:a16="http://schemas.microsoft.com/office/drawing/2014/main" id="{BE546207-BC87-B843-BCA9-A218DA1EF4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7812398"/>
                  </p:ext>
                </p:extLst>
              </p:nvPr>
            </p:nvGraphicFramePr>
            <p:xfrm>
              <a:off x="8689732" y="2149002"/>
              <a:ext cx="3206346" cy="31418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06346" cy="3141897"/>
                    </a:xfrm>
                    <a:prstGeom prst="rect">
                      <a:avLst/>
                    </a:prstGeom>
                  </am3d:spPr>
                  <am3d:camera>
                    <am3d:pos x="0" y="0" z="599051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5880" d="1000000"/>
                    <am3d:preTrans dx="0" dy="-1264299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25225" ay="-2064863" az="7079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7209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lo 3D 8" descr="Cinepresa vintage">
                <a:extLst>
                  <a:ext uri="{FF2B5EF4-FFF2-40B4-BE49-F238E27FC236}">
                    <a16:creationId xmlns:a16="http://schemas.microsoft.com/office/drawing/2014/main" id="{BE546207-BC87-B843-BCA9-A218DA1EF4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89732" y="2149002"/>
                <a:ext cx="3206346" cy="3141897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5972CEC4-F30C-8E4C-BE4E-4437005AE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6" y="68221"/>
            <a:ext cx="4833048" cy="69919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0265351-9183-8248-ABAF-48FC1AB8E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578" y="5753545"/>
            <a:ext cx="2560500" cy="9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32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7671</TotalTime>
  <Words>611</Words>
  <Application>Microsoft Macintosh PowerPoint</Application>
  <PresentationFormat>Widescreen</PresentationFormat>
  <Paragraphs>115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Tema di Office</vt:lpstr>
      <vt:lpstr>Presentazione standard di PowerPoint</vt:lpstr>
      <vt:lpstr>iTalents.tv è una piattaforma TV per video streaming e conference sia live che on demand su PC, tablet e Smartphone.</vt:lpstr>
      <vt:lpstr>COSA PUO’ FARE 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Deriu</dc:creator>
  <cp:lastModifiedBy>Antonio Deriu</cp:lastModifiedBy>
  <cp:revision>69</cp:revision>
  <cp:lastPrinted>2021-05-19T09:31:33Z</cp:lastPrinted>
  <dcterms:created xsi:type="dcterms:W3CDTF">2021-05-17T16:52:53Z</dcterms:created>
  <dcterms:modified xsi:type="dcterms:W3CDTF">2021-05-26T11:49:36Z</dcterms:modified>
</cp:coreProperties>
</file>